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560" r:id="rId3"/>
    <p:sldId id="257" r:id="rId4"/>
    <p:sldId id="557" r:id="rId5"/>
    <p:sldId id="559" r:id="rId6"/>
    <p:sldId id="558" r:id="rId7"/>
    <p:sldId id="556" r:id="rId8"/>
    <p:sldId id="554" r:id="rId9"/>
    <p:sldId id="565" r:id="rId10"/>
    <p:sldId id="562" r:id="rId11"/>
    <p:sldId id="476" r:id="rId12"/>
    <p:sldId id="528" r:id="rId13"/>
    <p:sldId id="5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2D0AD-7364-4095-97BA-A5DBF53AB229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BCD22-4C11-48B2-AE4E-C17DD608A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50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6EE54-31C0-4E3A-A2D4-4C58E7573F8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97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96EE54-31C0-4E3A-A2D4-4C58E7573F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3019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ACF9F-E924-4AC0-9DF8-C432AF2B2F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184C55-9C8F-475B-8690-56643E220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8FACE-314F-4FEA-A7BE-DD892CF8F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7CA58-558E-4760-9AB4-EE5AA787E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7540B-A1D5-4439-992E-921DB5C0E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27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658DC-305A-4CC5-A9C7-9B0386BD5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15F-D7B7-400A-8477-7C50D8BF24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E3A0F-CC6F-4C70-85BA-FC8F42D0A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0F641-CD20-4071-93DC-24B13DCAC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340AA-619C-40C2-B1DD-608BBB41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75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94A2F6-21B3-4984-8F29-9851CC8DC1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9C5855-509B-420A-8062-F9673A205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8F81D-6DB8-4A91-B42B-9DD7138E2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2BEE5-E7E2-4377-A24F-B2FD511EA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43D4F-D1AF-4014-A993-44F22D00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34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7346-646F-4E03-94EF-86EB944D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7544B-CB27-4901-A897-B75BCE02B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26266-7E74-411F-BB19-1937B2995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B8FFC-C511-4D79-9E20-428D19EB7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37211-424C-4573-86CA-7AD05BA1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E07AC-D4A7-4CBB-8965-2B5516E0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F8002-900C-4E43-A883-25FA8E046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91755-4E83-45DF-BD49-937409350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62C54-D8A5-4435-86A0-2A88727C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34967-2026-456F-98C3-5FFA5158F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4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F6D17-4619-4D28-932B-55E247A30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5718B-B6D1-49B6-ACC2-90ECF62C90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4F04B8-D262-4954-B6B2-7CDDF2160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04C14-B2C9-4877-AA87-B46689965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B9FC-45D9-46F7-9C84-3A1A6C1A8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4E0F4-10F5-46B5-8137-AB89E0E73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6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C61A1-EE57-4D18-930A-77B9FE69C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81F10-860D-4288-812D-B0E931493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54DF39-59C5-484D-AADD-E531D73524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694420-F1C5-4F32-8540-DFA25DA86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26B4E7-31B4-4F08-84BD-EF9EC49D78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BD6032-2E24-48FF-A0C4-4BAE4A9A7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69835B-EE41-4AFC-AB47-016C328A9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756416-45A6-477E-951C-52C85B96D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0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7F07D-87E2-4989-BC0C-D3DF351C6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9378FE-99EA-4E0D-8013-1D5DCF9DC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558D82-8687-45FB-9A82-1655C484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9B6C47-4D4E-4389-8E63-7A72F179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23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2228F4-7A74-49C9-9D47-8EEC7C36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07B4E5-935E-4031-9335-FE295F67F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650774-548F-4075-9AD6-8F906A2F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6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65A6C-012E-4F59-8C76-0631346B3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059A6-7096-48D5-BAC1-4602385CC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063790-0A11-4A1B-A326-4DA8F1D13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2C6A79-A0B9-4531-8254-9A481A012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01C94-CB35-4510-8123-063C323BA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7904B4-6D18-434D-BB30-586DDE6AB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5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D8C18-EA14-4DA9-B5DA-AC8F7BD79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0C463B-60DC-4A13-8FF3-52C3A440D8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1D7E7-3C3A-4946-8831-62E41B4BB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D07FF-B570-46E2-ACBD-8E6466B81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1A35F-1564-44DC-81B5-862855D27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3C670-0650-4B9E-ABFD-2694F5E87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1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0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8377F3-5E2B-45E2-8910-DDE50DB9F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8785A-E14A-404D-9E22-5F6A891E9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20901-B5A9-4F11-997C-D41C3299F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6DE36-EF89-4139-BB17-630F20B39BE4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D3725-DFCF-43A2-88A2-86597C080C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BA00D-46F3-4263-8381-0978B4BC5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96739-A317-4B09-8081-90A08BA15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eopleforclimateaction.org/k4c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0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94C418C-D30F-4936-8130-3806F1BDE5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8147" y="670302"/>
            <a:ext cx="10896600" cy="1655762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Cities Climate Summit II:</a:t>
            </a:r>
          </a:p>
          <a:p>
            <a:r>
              <a:rPr lang="en-US" sz="6600" b="1" dirty="0">
                <a:solidFill>
                  <a:schemeClr val="accent6">
                    <a:lumMod val="50000"/>
                  </a:schemeClr>
                </a:solidFill>
              </a:rPr>
              <a:t>A Model for Success</a:t>
            </a:r>
          </a:p>
          <a:p>
            <a:endParaRPr lang="en-US" sz="8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Picture 5" descr="People for Climate Action">
            <a:extLst>
              <a:ext uri="{FF2B5EF4-FFF2-40B4-BE49-F238E27FC236}">
                <a16:creationId xmlns:a16="http://schemas.microsoft.com/office/drawing/2014/main" id="{131D0A6E-899F-4FEF-B989-7618F263083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082" y="2326064"/>
            <a:ext cx="10180949" cy="440178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540838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63D9A-FB94-421E-86F5-F3208AC3B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62501" cy="1325563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PCA Research found just a few city successes: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B629B-6BA0-45A8-9632-5AA43E35A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129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Fort Collins Colorado</a:t>
            </a:r>
          </a:p>
          <a:p>
            <a:pPr marL="0" indent="0" algn="ctr">
              <a:buNone/>
            </a:pP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Cambridge Massachusetts</a:t>
            </a:r>
          </a:p>
          <a:p>
            <a:pPr marL="0" indent="0" algn="ctr">
              <a:buNone/>
            </a:pP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Portland Oregon</a:t>
            </a:r>
          </a:p>
        </p:txBody>
      </p:sp>
    </p:spTree>
    <p:extLst>
      <p:ext uri="{BB962C8B-B14F-4D97-AF65-F5344CB8AC3E}">
        <p14:creationId xmlns:p14="http://schemas.microsoft.com/office/powerpoint/2010/main" val="3850671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62C52C2-F1B4-4F0E-888C-F8E4B4E4A2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272" y="1221026"/>
            <a:ext cx="7000850" cy="551358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5E621A8-1456-4846-AC4D-3F258A67AB05}"/>
              </a:ext>
            </a:extLst>
          </p:cNvPr>
          <p:cNvSpPr txBox="1">
            <a:spLocks/>
          </p:cNvSpPr>
          <p:nvPr/>
        </p:nvSpPr>
        <p:spPr>
          <a:xfrm>
            <a:off x="1818032" y="123386"/>
            <a:ext cx="7918941" cy="1026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n-US" sz="60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Portland/Multnomah County</a:t>
            </a:r>
          </a:p>
        </p:txBody>
      </p:sp>
    </p:spTree>
    <p:extLst>
      <p:ext uri="{BB962C8B-B14F-4D97-AF65-F5344CB8AC3E}">
        <p14:creationId xmlns:p14="http://schemas.microsoft.com/office/powerpoint/2010/main" val="411131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EACFD-7726-4B68-92FE-D997D0CE8C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52650" y="279862"/>
            <a:ext cx="7886700" cy="132588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latin typeface="+mn-lt"/>
              </a:rPr>
              <a:t>Portland + Multnomah County Trends</a:t>
            </a:r>
            <a:br>
              <a:rPr lang="en-US" sz="3600" b="1" dirty="0">
                <a:latin typeface="+mn-lt"/>
              </a:rPr>
            </a:br>
            <a:endParaRPr 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EA1ED84-A880-435E-9E61-396FF60F9FD4}"/>
              </a:ext>
            </a:extLst>
          </p:cNvPr>
          <p:cNvSpPr txBox="1">
            <a:spLocks/>
          </p:cNvSpPr>
          <p:nvPr/>
        </p:nvSpPr>
        <p:spPr>
          <a:xfrm>
            <a:off x="2746052" y="6198667"/>
            <a:ext cx="8423944" cy="4105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64">
              <a:lnSpc>
                <a:spcPct val="110000"/>
              </a:lnSpc>
              <a:defRPr/>
            </a:pP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From</a:t>
            </a:r>
            <a:r>
              <a:rPr lang="en-US" sz="2200" dirty="0">
                <a:solidFill>
                  <a:srgbClr val="FF0000"/>
                </a:solidFill>
                <a:latin typeface="Calibri" panose="020F0502020204030204"/>
              </a:rPr>
              <a:t> </a:t>
            </a:r>
            <a:r>
              <a:rPr lang="en-US" sz="2200" dirty="0">
                <a:latin typeface="Calibri" panose="020F0502020204030204"/>
              </a:rPr>
              <a:t>2015 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Climate Action Plan, with updates from City of Portland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1A2D345-0FCA-45E6-8347-613A17D2AD6A}"/>
              </a:ext>
            </a:extLst>
          </p:cNvPr>
          <p:cNvSpPr txBox="1">
            <a:spLocks/>
          </p:cNvSpPr>
          <p:nvPr/>
        </p:nvSpPr>
        <p:spPr>
          <a:xfrm>
            <a:off x="2457898" y="808387"/>
            <a:ext cx="7276204" cy="7601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364"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Population and jobs up, carbon emissions down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0F3C28-2620-416B-945A-2B236DEF8D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116" y="1579921"/>
            <a:ext cx="9527083" cy="447978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 flipH="1" flipV="1">
            <a:off x="2987040" y="3904488"/>
            <a:ext cx="9144" cy="166420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4943856" y="3584448"/>
            <a:ext cx="9144" cy="198424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5876544" y="4224528"/>
            <a:ext cx="9144" cy="134416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608064" y="4389120"/>
            <a:ext cx="0" cy="112928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290560" y="4736592"/>
            <a:ext cx="0" cy="8321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086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8342D-164C-46A4-B66B-C1AB2DFA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906" y="1357460"/>
            <a:ext cx="11349872" cy="51376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Introducing</a:t>
            </a: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sz="6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Susan Anderson</a:t>
            </a:r>
            <a:br>
              <a:rPr lang="en-US" sz="6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Recently retired 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Planning and Sustainability Bureau Director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City of Portland</a:t>
            </a: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endParaRPr lang="en-US" sz="54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6183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521FB-249F-4FC5-85FA-0A5A6A159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162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WELCOME 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E5A84-7A6A-41C1-A7A0-ED1618DA4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By</a:t>
            </a:r>
          </a:p>
          <a:p>
            <a:pPr marL="0" indent="0" algn="ctr">
              <a:buNone/>
            </a:pP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Brian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Emanuels</a:t>
            </a:r>
            <a:endParaRPr lang="en-US" sz="4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(from Mercer Island PCA) </a:t>
            </a:r>
          </a:p>
        </p:txBody>
      </p:sp>
    </p:spTree>
    <p:extLst>
      <p:ext uri="{BB962C8B-B14F-4D97-AF65-F5344CB8AC3E}">
        <p14:creationId xmlns:p14="http://schemas.microsoft.com/office/powerpoint/2010/main" val="3319255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0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CAB4C-8D5B-4456-BD62-7848B1806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First, some room logistics: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B7192-D8BB-4D29-83F9-62F00A5A5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1675" y="2141537"/>
            <a:ext cx="8634952" cy="435133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chemeClr val="accent6">
                    <a:lumMod val="50000"/>
                  </a:schemeClr>
                </a:solidFill>
              </a:rPr>
              <a:t>Exits</a:t>
            </a:r>
          </a:p>
          <a:p>
            <a:r>
              <a:rPr lang="en-US" sz="6600" b="1" dirty="0">
                <a:solidFill>
                  <a:schemeClr val="accent6">
                    <a:lumMod val="50000"/>
                  </a:schemeClr>
                </a:solidFill>
              </a:rPr>
              <a:t>Restrooms</a:t>
            </a:r>
          </a:p>
        </p:txBody>
      </p:sp>
    </p:spTree>
    <p:extLst>
      <p:ext uri="{BB962C8B-B14F-4D97-AF65-F5344CB8AC3E}">
        <p14:creationId xmlns:p14="http://schemas.microsoft.com/office/powerpoint/2010/main" val="27776935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F5021-D37E-4FFC-8179-D07C4E365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IS PEOPLE FOR CLIMATE ACTION?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9A2429D-0190-4C1A-A4F5-28EB6694EE1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723" y="1960357"/>
            <a:ext cx="2861232" cy="29372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10C03D6-581D-42D6-B28D-A417DB0168F6}"/>
              </a:ext>
            </a:extLst>
          </p:cNvPr>
          <p:cNvSpPr txBox="1"/>
          <p:nvPr/>
        </p:nvSpPr>
        <p:spPr>
          <a:xfrm>
            <a:off x="3699432" y="1690688"/>
            <a:ext cx="806384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</a:rPr>
              <a:t>A growing coalition of separate city groups, each made up of local residents concerned about climate change.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</a:rPr>
              <a:t>Started in May 2018</a:t>
            </a:r>
          </a:p>
          <a:p>
            <a:endParaRPr lang="en-US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508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5D70F-B940-416F-8DB8-AE743F231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4369"/>
            <a:ext cx="10515600" cy="181076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 sz="4800" b="1" dirty="0">
                <a:solidFill>
                  <a:schemeClr val="accent6">
                    <a:lumMod val="50000"/>
                  </a:schemeClr>
                </a:solidFill>
              </a:rPr>
              <a:t>Ten current PCA City Groups in:</a:t>
            </a:r>
          </a:p>
          <a:p>
            <a:pPr marL="0" indent="0">
              <a:buNone/>
            </a:pP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</a:rPr>
              <a:t>Mercer Island, Seattle, Bellevue, Kirkland, Redmond, Kenmore, Bothell, Woodinville, Sammamish, &amp; Issaquah .</a:t>
            </a:r>
          </a:p>
          <a:p>
            <a:endParaRPr lang="en-US" altLang="en-US" sz="3600" b="1" dirty="0"/>
          </a:p>
          <a:p>
            <a:endParaRPr lang="en-US" altLang="en-US" sz="3600" b="1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AE0A77-4AD5-414A-92EC-DB836F239DFF}"/>
              </a:ext>
            </a:extLst>
          </p:cNvPr>
          <p:cNvSpPr txBox="1"/>
          <p:nvPr/>
        </p:nvSpPr>
        <p:spPr>
          <a:xfrm>
            <a:off x="838200" y="2856321"/>
            <a:ext cx="1051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000" b="1" dirty="0">
                <a:solidFill>
                  <a:schemeClr val="accent6">
                    <a:lumMod val="50000"/>
                  </a:schemeClr>
                </a:solidFill>
              </a:rPr>
              <a:t>New PCA group kick-offs planned soon in:</a:t>
            </a:r>
          </a:p>
          <a:p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</a:rPr>
              <a:t>Renton, Burien, and Des Moines.  </a:t>
            </a:r>
          </a:p>
          <a:p>
            <a:endParaRPr lang="en-US" altLang="en-US" sz="36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altLang="en-US" sz="3200" b="1" dirty="0">
                <a:solidFill>
                  <a:schemeClr val="accent6">
                    <a:lumMod val="50000"/>
                  </a:schemeClr>
                </a:solidFill>
              </a:rPr>
              <a:t>More groups in the works. </a:t>
            </a:r>
            <a:endParaRPr lang="en-US" alt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C879537F-F8FC-486D-8AA1-AD01218DCC7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9313681" y="3949831"/>
            <a:ext cx="2564091" cy="2616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854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0EDBF-D511-4DE3-A0AF-7B61EDC1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730" y="242576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PCA MISSION: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73EA8-AEAB-4F26-8118-E1B5B28FC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730" y="1476833"/>
            <a:ext cx="10675070" cy="2510705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Help local governments achieve their greenhouse gas reduction targets as described under the 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2014 King County-Cities Climate Collaboration (K4C) agreement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, i.e.:</a:t>
            </a:r>
            <a:endParaRPr lang="en-US" sz="40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D2435D-4B14-4E8E-A781-8271D7BBB7A0}"/>
              </a:ext>
            </a:extLst>
          </p:cNvPr>
          <p:cNvSpPr/>
          <p:nvPr/>
        </p:nvSpPr>
        <p:spPr>
          <a:xfrm>
            <a:off x="997671" y="3987538"/>
            <a:ext cx="105155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8"/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25% GHG reduction by 2020</a:t>
            </a:r>
          </a:p>
          <a:p>
            <a:pPr lvl="8"/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50% GHG reduction by 2030</a:t>
            </a:r>
          </a:p>
          <a:p>
            <a:pPr lvl="8"/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80% GHG reduction by 2050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0D6A2332-3B6B-473D-9648-E9A7043B4FC0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987538"/>
            <a:ext cx="2512439" cy="259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61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957E1-4B98-49D0-A927-F09600D1E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461" y="0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TODAY’S EVENT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79341-B79F-42BC-91DC-D7FF16853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864" y="1325563"/>
            <a:ext cx="11378153" cy="5533534"/>
          </a:xfrm>
        </p:spPr>
        <p:txBody>
          <a:bodyPr>
            <a:normAutofit fontScale="925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  9:40-- Why we are showcasing Portland --Claire Waltman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  9:45-- Feature Speaker:  Susan Anderson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10:25-- Q &amp; A with Susan Anderson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11:00-- Short stretch break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800" b="1" dirty="0">
              <a:solidFill>
                <a:schemeClr val="accent6">
                  <a:lumMod val="50000"/>
                </a:schemeClr>
              </a:solidFill>
              <a:latin typeface="Helvetica Neue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11:05-- Citizens Climate Lobby presentation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             by Gwen Hansen &amp; Ian James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11:20--  Looking forward with Megan Smith &amp; Court Olson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11:35--  Restroom break (while room divided for breakouts)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11:45--  City groups break outs, while public officials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              have more Q &amp;A with Susan Anderson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 dirty="0">
                <a:solidFill>
                  <a:schemeClr val="accent6">
                    <a:lumMod val="50000"/>
                  </a:schemeClr>
                </a:solidFill>
                <a:latin typeface="Helvetica Neue"/>
              </a:rPr>
              <a:t>12.15--  Adjourn and cleanup</a:t>
            </a:r>
            <a:endParaRPr lang="en-US" alt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315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0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8342D-164C-46A4-B66B-C1AB2DFA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0" y="622169"/>
            <a:ext cx="11349872" cy="569379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Introducing</a:t>
            </a: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Claire Waltman</a:t>
            </a: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(from PCA Bellevue)</a:t>
            </a: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b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endParaRPr lang="en-US" sz="54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3" name="Content Placeholder 3">
            <a:extLst>
              <a:ext uri="{FF2B5EF4-FFF2-40B4-BE49-F238E27FC236}">
                <a16:creationId xmlns:a16="http://schemas.microsoft.com/office/drawing/2014/main" id="{04BA2D09-5B06-4C90-872C-48BDC274248F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959222" y="4703974"/>
            <a:ext cx="1861990" cy="189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350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046EBA9-690D-4425-9119-49603B3D7B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034" t="44744" r="36167" b="7999"/>
          <a:stretch/>
        </p:blipFill>
        <p:spPr>
          <a:xfrm>
            <a:off x="1415902" y="2196444"/>
            <a:ext cx="9066704" cy="45091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3680BFA-2505-4F9F-9C5B-37FF6B1AF19B}"/>
              </a:ext>
            </a:extLst>
          </p:cNvPr>
          <p:cNvSpPr txBox="1"/>
          <p:nvPr/>
        </p:nvSpPr>
        <p:spPr>
          <a:xfrm>
            <a:off x="158389" y="509386"/>
            <a:ext cx="118752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PCA is concerned about King Co. GHG reductions</a:t>
            </a:r>
            <a:endParaRPr lang="en-US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7B54E6-54A1-4D50-9193-FC9945E2F961}"/>
              </a:ext>
            </a:extLst>
          </p:cNvPr>
          <p:cNvSpPr txBox="1"/>
          <p:nvPr/>
        </p:nvSpPr>
        <p:spPr>
          <a:xfrm>
            <a:off x="1415902" y="1725104"/>
            <a:ext cx="906670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          Change in Greenhouse Gas Emissions using 2003 = 100 %</a:t>
            </a:r>
          </a:p>
        </p:txBody>
      </p:sp>
    </p:spTree>
    <p:extLst>
      <p:ext uri="{BB962C8B-B14F-4D97-AF65-F5344CB8AC3E}">
        <p14:creationId xmlns:p14="http://schemas.microsoft.com/office/powerpoint/2010/main" val="6034751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226</Words>
  <Application>Microsoft Office PowerPoint</Application>
  <PresentationFormat>Widescreen</PresentationFormat>
  <Paragraphs>61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Helvetica Neue</vt:lpstr>
      <vt:lpstr>1_Office Theme</vt:lpstr>
      <vt:lpstr>PowerPoint Presentation</vt:lpstr>
      <vt:lpstr>WELCOME !</vt:lpstr>
      <vt:lpstr>First, some room logistics:</vt:lpstr>
      <vt:lpstr>WHAT IS PEOPLE FOR CLIMATE ACTION?</vt:lpstr>
      <vt:lpstr>PowerPoint Presentation</vt:lpstr>
      <vt:lpstr>PCA MISSION:</vt:lpstr>
      <vt:lpstr>TODAY’S EVENT SCHEDULE</vt:lpstr>
      <vt:lpstr>Introducing  Claire Waltman (from PCA Bellevue)  </vt:lpstr>
      <vt:lpstr>PowerPoint Presentation</vt:lpstr>
      <vt:lpstr>PCA Research found just a few city successes:</vt:lpstr>
      <vt:lpstr>PowerPoint Presentation</vt:lpstr>
      <vt:lpstr>Portland + Multnomah County Trends </vt:lpstr>
      <vt:lpstr>Introducing  Susan Anderson  Recently retired  Planning and Sustainability Bureau Director City of Portland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Court</dc:creator>
  <cp:lastModifiedBy>Court</cp:lastModifiedBy>
  <cp:revision>25</cp:revision>
  <dcterms:created xsi:type="dcterms:W3CDTF">2019-05-10T23:26:06Z</dcterms:created>
  <dcterms:modified xsi:type="dcterms:W3CDTF">2019-05-11T02:18:54Z</dcterms:modified>
</cp:coreProperties>
</file>